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3"/>
    <a:srgbClr val="FFFFFF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8" d="100"/>
          <a:sy n="58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7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F8D281-914B-4948-8E06-21F79619A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986438-9DAA-4AB2-A3CF-8CE88F1D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2F496-5041-4038-822E-52C3531AFC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A8DCF-CCA8-4DFA-97A4-B00A4241D5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3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4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7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3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6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29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2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5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7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8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42" name="Rectangle 220"/>
              <p:cNvSpPr>
                <a:spLocks noChangeArrowheads="1"/>
              </p:cNvSpPr>
              <p:nvPr userDrawn="1"/>
            </p:nvSpPr>
            <p:spPr bwMode="gray">
              <a:xfrm>
                <a:off x="764" y="1683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683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9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0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44" name="Group 257"/>
          <p:cNvGrpSpPr>
            <a:grpSpLocks/>
          </p:cNvGrpSpPr>
          <p:nvPr userDrawn="1"/>
        </p:nvGrpSpPr>
        <p:grpSpPr bwMode="auto">
          <a:xfrm>
            <a:off x="179388" y="549275"/>
            <a:ext cx="1666875" cy="1295400"/>
            <a:chOff x="624" y="768"/>
            <a:chExt cx="1050" cy="816"/>
          </a:xfrm>
        </p:grpSpPr>
        <p:sp>
          <p:nvSpPr>
            <p:cNvPr id="45" name="Rectangle 258"/>
            <p:cNvSpPr>
              <a:spLocks noChangeArrowheads="1"/>
            </p:cNvSpPr>
            <p:nvPr/>
          </p:nvSpPr>
          <p:spPr bwMode="auto">
            <a:xfrm>
              <a:off x="864" y="768"/>
              <a:ext cx="768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AutoShape 259"/>
            <p:cNvSpPr>
              <a:spLocks noChangeArrowheads="1"/>
            </p:cNvSpPr>
            <p:nvPr/>
          </p:nvSpPr>
          <p:spPr bwMode="auto">
            <a:xfrm>
              <a:off x="1008" y="912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260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DFFC-04FD-4844-A9DF-989FB8D4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A54D-519D-4AF7-B5DA-AA434C613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E658-9D99-4F91-AF13-8B717095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8B95-8510-4AE7-ADBA-9913C253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4AE5-8A38-4DE0-B40D-7C18C9B4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3224-E37D-4E1D-9D53-B71D3AD25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F77B-5359-4FD3-A5A6-959F4A16B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CAB8-5B28-4B1D-B9D9-AD603258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6774-CAEF-486B-93E9-E9706429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84AE-0CE0-4FC5-AC0B-236E8401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CAD0-E020-4792-B1B6-290F6495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D876-E17E-4B55-AC96-56024AFC6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260350"/>
            <a:ext cx="1116013" cy="6597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408FBD-D2A6-43D0-8ADD-57C8F94A3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grpSp>
        <p:nvGrpSpPr>
          <p:cNvPr id="1032" name="Group 71"/>
          <p:cNvGrpSpPr>
            <a:grpSpLocks/>
          </p:cNvGrpSpPr>
          <p:nvPr/>
        </p:nvGrpSpPr>
        <p:grpSpPr bwMode="auto">
          <a:xfrm rot="-5400000">
            <a:off x="283369" y="1416844"/>
            <a:ext cx="550862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6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8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9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0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1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pSp>
        <p:nvGrpSpPr>
          <p:cNvPr id="1043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4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5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6" name="Group 110"/>
          <p:cNvGrpSpPr>
            <a:grpSpLocks/>
          </p:cNvGrpSpPr>
          <p:nvPr userDrawn="1"/>
        </p:nvGrpSpPr>
        <p:grpSpPr bwMode="auto">
          <a:xfrm rot="-5400000">
            <a:off x="283368" y="192882"/>
            <a:ext cx="550863" cy="1117600"/>
            <a:chOff x="1060" y="0"/>
            <a:chExt cx="394" cy="4320"/>
          </a:xfrm>
        </p:grpSpPr>
        <p:sp>
          <p:nvSpPr>
            <p:cNvPr id="1135" name="Rectangle 111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gray">
            <a:xfrm>
              <a:off x="105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7" name="Group 113"/>
          <p:cNvGrpSpPr>
            <a:grpSpLocks/>
          </p:cNvGrpSpPr>
          <p:nvPr userDrawn="1"/>
        </p:nvGrpSpPr>
        <p:grpSpPr bwMode="auto">
          <a:xfrm>
            <a:off x="107950" y="188913"/>
            <a:ext cx="865188" cy="719137"/>
            <a:chOff x="624" y="768"/>
            <a:chExt cx="1050" cy="816"/>
          </a:xfrm>
        </p:grpSpPr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865" y="768"/>
              <a:ext cx="767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9" name="AutoShape 115"/>
            <p:cNvSpPr>
              <a:spLocks noChangeArrowheads="1"/>
            </p:cNvSpPr>
            <p:nvPr/>
          </p:nvSpPr>
          <p:spPr bwMode="auto">
            <a:xfrm>
              <a:off x="1007" y="912"/>
              <a:ext cx="667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" name="Oval 116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268413"/>
            <a:ext cx="4856162" cy="13985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Отчет по ФЭМП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2997200"/>
            <a:ext cx="3671888" cy="18716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Вторая младшая группа</a:t>
            </a:r>
          </a:p>
          <a:p>
            <a:pPr algn="ctr" eaLnBrk="1" hangingPunct="1">
              <a:defRPr/>
            </a:pP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«Непоседы»</a:t>
            </a:r>
          </a:p>
          <a:p>
            <a:pPr algn="ctr" eaLnBrk="1" hangingPunct="1">
              <a:defRPr/>
            </a:pP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Воспитатели:</a:t>
            </a:r>
          </a:p>
          <a:p>
            <a:pPr algn="ctr" eaLnBrk="1" hangingPunct="1">
              <a:defRPr/>
            </a:pPr>
            <a:r>
              <a:rPr lang="ru-RU" sz="2000" b="1" i="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Суптеля</a:t>
            </a: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Н.В.</a:t>
            </a:r>
          </a:p>
          <a:p>
            <a:pPr algn="ctr" eaLnBrk="1" hangingPunct="1">
              <a:defRPr/>
            </a:pPr>
            <a:r>
              <a:rPr lang="ru-RU" sz="2000" b="1" i="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Дюрягина</a:t>
            </a:r>
            <a:r>
              <a:rPr lang="ru-RU" sz="2000" b="1" i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Л.А</a:t>
            </a:r>
            <a:r>
              <a:rPr lang="ru-RU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IMG_20201117_0931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196975"/>
            <a:ext cx="47037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7" descr="IMG_20201116_1429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2275" y="4687888"/>
            <a:ext cx="25193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8" descr="IMG_20201117_0933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5963" y="1052513"/>
            <a:ext cx="29797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IMG_20201120_12390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5963" y="3833813"/>
            <a:ext cx="29321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875" y="549275"/>
            <a:ext cx="39417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</a:rPr>
              <a:t>Геометрические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 descr="IMG_20201117_1308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1196975"/>
            <a:ext cx="3568700" cy="2447925"/>
          </a:xfrm>
          <a:noFill/>
        </p:spPr>
      </p:pic>
      <p:pic>
        <p:nvPicPr>
          <p:cNvPr id="13315" name="Рисунок 4" descr="IMG_20201112_15555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341438"/>
            <a:ext cx="37211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IMG_20201106_1430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363" y="3789363"/>
            <a:ext cx="3679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375" y="476250"/>
            <a:ext cx="22812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Количество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827088" y="404813"/>
            <a:ext cx="7777162" cy="442595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/>
              <a:t>      </a:t>
            </a:r>
            <a:r>
              <a:rPr lang="ru-RU" sz="1800" smtClean="0"/>
              <a:t>Для изучения и закрепления знаний по разделам «Количество и счет, величина, ориентировка в пространстве», сделана подборка развивающих карточек, которые используются как в индивидуальной работе, так и в работе в подгруппах. Дети учатся понимать и отвечать на вопросы: сколько? (один, много, ни одного)</a:t>
            </a:r>
            <a:r>
              <a:rPr lang="ru-RU" sz="1800" smtClean="0">
                <a:cs typeface="Calibri" pitchFamily="34" charset="0"/>
              </a:rPr>
              <a:t> ,понимать вопросы «Поровну ли?», «Чего больше (меньше)?»и т.д. Работая по карточкам дети учатся сравнивать предметы по величине, высоте, длине и т.д.</a:t>
            </a:r>
            <a:endParaRPr lang="ru-RU" sz="1800" smtClean="0"/>
          </a:p>
        </p:txBody>
      </p:sp>
      <p:pic>
        <p:nvPicPr>
          <p:cNvPr id="14339" name="Рисунок 4" descr="IMG_20201116_1359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3284538"/>
            <a:ext cx="44894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IMG_20201116_1359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1300"/>
            <a:ext cx="49149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611188" y="260350"/>
            <a:ext cx="8532812" cy="1943100"/>
          </a:xfrm>
        </p:spPr>
        <p:txBody>
          <a:bodyPr/>
          <a:lstStyle/>
          <a:p>
            <a:r>
              <a:rPr lang="ru-RU" sz="2000" smtClean="0"/>
              <a:t>Для закрепления пространственных представлений, количественного и порядкового счета  используем дидактические игры, созданные по мотивам знакомых русских народных сказок «Репка», «Теремок», «Колобок». </a:t>
            </a:r>
            <a:br>
              <a:rPr lang="ru-RU" sz="2000" smtClean="0"/>
            </a:br>
            <a:r>
              <a:rPr lang="ru-RU" sz="2000" smtClean="0"/>
              <a:t>По сказке «Три медведя» закрепляем понятия «Большой, средний, маленький»</a:t>
            </a:r>
          </a:p>
          <a:p>
            <a:endParaRPr lang="ru-RU" smtClean="0"/>
          </a:p>
        </p:txBody>
      </p:sp>
      <p:pic>
        <p:nvPicPr>
          <p:cNvPr id="15363" name="Рисунок 3" descr="IMG_20201112_17502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2276475"/>
            <a:ext cx="32400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IMG_20201112_1742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2276475"/>
            <a:ext cx="3186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42988" y="620713"/>
            <a:ext cx="7777162" cy="4525962"/>
          </a:xfrm>
        </p:spPr>
        <p:txBody>
          <a:bodyPr/>
          <a:lstStyle/>
          <a:p>
            <a:r>
              <a:rPr lang="ru-RU" sz="2000" smtClean="0"/>
              <a:t>Интеграция различных образовательных областей позволяет закреплять знания математики в изодеятельности (цвет, форма, размер.), в подвижных играх ("Цветные автомобили", "Найди пару", "Найди свой домик" и т.д.)., в пальчиковых играх.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16387" name="Рисунок 2" descr="IMG_20201120_1244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2420938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900113" y="260350"/>
            <a:ext cx="7775575" cy="4525963"/>
          </a:xfrm>
        </p:spPr>
        <p:txBody>
          <a:bodyPr/>
          <a:lstStyle/>
          <a:p>
            <a:r>
              <a:rPr lang="ru-RU" sz="1800" smtClean="0"/>
              <a:t>В ежедневных беседах с детьми, в режимных моментах, начали формировать у детей умение ориентироваться в контрастных частях суток (</a:t>
            </a:r>
            <a:r>
              <a:rPr lang="ru-RU" sz="1800" i="1" smtClean="0"/>
              <a:t>утро-вечер, день-ночь</a:t>
            </a:r>
            <a:r>
              <a:rPr lang="ru-RU" sz="1800" smtClean="0"/>
              <a:t> ). По явным признакам различать времена года. Этому способствуют макеты «</a:t>
            </a:r>
            <a:r>
              <a:rPr lang="ru-RU" sz="1800" i="1" smtClean="0"/>
              <a:t>части суток» и «времена года» </a:t>
            </a:r>
            <a:r>
              <a:rPr lang="ru-RU" sz="1800" smtClean="0"/>
              <a:t>расположенные в уголке природы, а так же дидактические игры.</a:t>
            </a:r>
          </a:p>
          <a:p>
            <a:endParaRPr lang="ru-RU" smtClean="0"/>
          </a:p>
        </p:txBody>
      </p:sp>
      <p:pic>
        <p:nvPicPr>
          <p:cNvPr id="17411" name="Рисунок 6" descr="IMG_20201117_1328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1700213"/>
            <a:ext cx="216058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IMG_20201120_1446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788" y="4149725"/>
            <a:ext cx="26273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IMG_20201120_14382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2349500"/>
            <a:ext cx="5472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116013" y="188913"/>
            <a:ext cx="7561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С детьми второй младшей группы "Непоседы" мы занимаемся по программе "От рождения до школы" под редакцией Н.Е. </a:t>
            </a:r>
            <a:r>
              <a:rPr lang="ru-RU" sz="2000" dirty="0" err="1">
                <a:latin typeface="+mj-lt"/>
                <a:ea typeface="Calibri" pitchFamily="34" charset="0"/>
                <a:cs typeface="Times New Roman" pitchFamily="18" charset="0"/>
              </a:rPr>
              <a:t>Вераксы</a:t>
            </a:r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 , Т.С. Комаровой, М. А. Васильевой. 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099" name="Rectangle 30"/>
          <p:cNvSpPr>
            <a:spLocks noChangeArrowheads="1"/>
          </p:cNvSpPr>
          <p:nvPr/>
        </p:nvSpPr>
        <p:spPr bwMode="auto">
          <a:xfrm>
            <a:off x="1187450" y="1268413"/>
            <a:ext cx="76327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Для формирование элементарных математических представлений у детей второй младшей группы. Мы определили следующие задачи:</a:t>
            </a:r>
            <a:endParaRPr 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ea typeface="Calibri" pitchFamily="34" charset="0"/>
                <a:cs typeface="Times New Roman" pitchFamily="18" charset="0"/>
              </a:rPr>
              <a:t>Познакомить детей с геометрическими фигурами: кругом, квадратом, треугольником. Учить обследовать форму этих фигур, используя зрение и осязание.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Формирование у детей умения анализировать предметы, выделяя такие их признаки, как цвет, форма, величина.</a:t>
            </a:r>
            <a:endParaRPr lang="en-US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ea typeface="Calibri" pitchFamily="34" charset="0"/>
                <a:cs typeface="Times New Roman" pitchFamily="18" charset="0"/>
              </a:rPr>
              <a:t>Сравнивает предметы по</a:t>
            </a:r>
            <a:r>
              <a:rPr lang="en-US"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ea typeface="Calibri" pitchFamily="34" charset="0"/>
                <a:cs typeface="Times New Roman" pitchFamily="18" charset="0"/>
              </a:rPr>
              <a:t>количеству и величине, пользуясь приемами наложения и приложения.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Формировать умения устанавливать количественные соотношения.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Формировать у детей умения выделять некоторые пространственные и временные отношения между предметами.</a:t>
            </a:r>
          </a:p>
          <a:p>
            <a:endParaRPr lang="ru-RU"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ea typeface="Calibri" pitchFamily="34" charset="0"/>
                <a:cs typeface="Times New Roman" pitchFamily="18" charset="0"/>
              </a:rPr>
              <a:t>Занятия по формированию элементарных математических представлений во второй младшей группе проводятся согласно расписания один раз в неделю. Помимо занятий математические знания формируются и закрепляются в совместной деятельности  через дидактические игры и упражнения, в индивидуальной работе и во многих видах деятельности путем интеграции различных образовательных областей.</a:t>
            </a:r>
          </a:p>
          <a:p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116013" y="404813"/>
            <a:ext cx="7488237" cy="4679950"/>
          </a:xfrm>
        </p:spPr>
        <p:txBody>
          <a:bodyPr/>
          <a:lstStyle/>
          <a:p>
            <a:pPr eaLnBrk="1" hangingPunct="1"/>
            <a:r>
              <a:rPr lang="ru-RU" sz="2400" smtClean="0"/>
              <a:t>В группе создан математический уголок который оснащен наглядным дидактическим материалом: плоскостными и обьемными геометрическими фигурами, панно для изучения понятий «большой-маленький», «широкий- узкий», «длинный-короткий» и т.д. Изготовили плоскостные ладошки для изучения порядкового счета на пальцах. Для формирования у детей  умения анализировать предметы, выделяя такие их признаки, как цвет, форма, количество, величина, подобраны дидактические игры по возрасту, имеется раздаточный дидактический материал для занятий на каждого ребенка. В уголке есть подборка детских книг по математике с интересными заданиями и стихами.</a:t>
            </a:r>
            <a:endParaRPr lang="ru-RU" sz="4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IMG_20201116_1302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1268413"/>
            <a:ext cx="31321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Содержимое 4" descr="IMG_20201120_14450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403350" y="549275"/>
            <a:ext cx="4321175" cy="5759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42988" y="476250"/>
            <a:ext cx="7561262" cy="16573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ППРС группы есть  полифункциональные дидактические пособия и игры которые применяются для формирования  элементарных математических представлений. Это пирамидки,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мозайка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матрешки, строительный материал, домино, различные вкладыши,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геоборды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171" name="Рисунок 3" descr="IMG_20201112_1552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060575"/>
            <a:ext cx="35798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 descr="IMG_20201116_1356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133600"/>
            <a:ext cx="430053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IMG_20201117_1301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6013" y="4518025"/>
            <a:ext cx="4248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IMG_20201117_1257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675" y="260350"/>
            <a:ext cx="58562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7" descr="IMG_20201116_1408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3573463"/>
            <a:ext cx="50038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IMG_20201117_1304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549275"/>
            <a:ext cx="3744913" cy="4992688"/>
          </a:xfrm>
        </p:spPr>
      </p:pic>
      <p:pic>
        <p:nvPicPr>
          <p:cNvPr id="9219" name="Рисунок 4" descr="IMG_20201116_1302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2781300"/>
            <a:ext cx="38814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345362" cy="1800225"/>
          </a:xfrm>
        </p:spPr>
        <p:txBody>
          <a:bodyPr/>
          <a:lstStyle/>
          <a:p>
            <a:pPr>
              <a:defRPr/>
            </a:pP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В работе с детьми для решения задач по формированию у детей умения анализировать предметы и выделять один или два признака, такие как цвет, форма, размер, а так же на умения устанавливать количественные соотношения -используем настольные дидактические игры.</a:t>
            </a:r>
            <a:endParaRPr lang="ru-RU" sz="20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Содержимое 3" descr="IMG_20201112_1559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3" y="2420938"/>
            <a:ext cx="4416425" cy="3311525"/>
          </a:xfrm>
        </p:spPr>
      </p:pic>
      <p:pic>
        <p:nvPicPr>
          <p:cNvPr id="10244" name="Рисунок 4" descr="IMG_20201112_1601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2205038"/>
            <a:ext cx="3187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IMG_20201116_1301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981075"/>
            <a:ext cx="4032250" cy="2684463"/>
          </a:xfrm>
        </p:spPr>
      </p:pic>
      <p:pic>
        <p:nvPicPr>
          <p:cNvPr id="11267" name="Рисунок 4" descr="IMG_20201116_1310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3789363"/>
            <a:ext cx="42481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IMG_20201117_1101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5963" y="2060575"/>
            <a:ext cx="29702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563938" y="404813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Цвет и форма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72TGp_fresh_light">
  <a:themeElements>
    <a:clrScheme name="572TGp_fresh_light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572TGp_fresh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2TGp_fresh_light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</Template>
  <TotalTime>453</TotalTime>
  <Words>582</Words>
  <Application>Microsoft Office PowerPoint</Application>
  <PresentationFormat>Экран (4:3)</PresentationFormat>
  <Paragraphs>28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Wingdings</vt:lpstr>
      <vt:lpstr>572TGp_fresh_light</vt:lpstr>
      <vt:lpstr>Отчет по ФЭМП</vt:lpstr>
      <vt:lpstr>Слайд 2</vt:lpstr>
      <vt:lpstr>Слайд 3</vt:lpstr>
      <vt:lpstr>Слайд 4</vt:lpstr>
      <vt:lpstr>Слайд 5</vt:lpstr>
      <vt:lpstr>Слайд 6</vt:lpstr>
      <vt:lpstr>Слайд 7</vt:lpstr>
      <vt:lpstr>В работе с детьми для решения задач по формированию у детей умения анализировать предметы и выделять один или два признака, такие как цвет, форма, размер, а так же на умения устанавливать количественные соотношения -используем настольные дидактические игры.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cp:lastModifiedBy>Наташа</cp:lastModifiedBy>
  <cp:revision>23</cp:revision>
  <dcterms:created xsi:type="dcterms:W3CDTF">2009-07-04T17:13:33Z</dcterms:created>
  <dcterms:modified xsi:type="dcterms:W3CDTF">2021-02-26T05:55:42Z</dcterms:modified>
</cp:coreProperties>
</file>