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1" r:id="rId4"/>
    <p:sldId id="262" r:id="rId5"/>
    <p:sldId id="263" r:id="rId6"/>
    <p:sldId id="265" r:id="rId7"/>
    <p:sldId id="258" r:id="rId8"/>
    <p:sldId id="259" r:id="rId9"/>
    <p:sldId id="260" r:id="rId10"/>
    <p:sldId id="266" r:id="rId11"/>
    <p:sldId id="267" r:id="rId12"/>
    <p:sldId id="268" r:id="rId13"/>
    <p:sldId id="25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9" r:id="rId22"/>
    <p:sldId id="278" r:id="rId23"/>
    <p:sldId id="277" r:id="rId24"/>
    <p:sldId id="276" r:id="rId25"/>
    <p:sldId id="281" r:id="rId26"/>
    <p:sldId id="280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>
      <p:cViewPr varScale="1">
        <p:scale>
          <a:sx n="71" d="100"/>
          <a:sy n="71" d="100"/>
        </p:scale>
        <p:origin x="11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26.11.2024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26.11.2024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26.11.2024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26.11.2024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26.11.2024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26.11.2024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403648" y="3140968"/>
            <a:ext cx="7358063" cy="2709551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Адапт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ация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дет ей к условиям дет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ского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сада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гр. «Непоседы»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3200" b="1" i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воспит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3200" b="1" i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атели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: </a:t>
            </a:r>
            <a:r>
              <a:rPr lang="ru-RU" sz="3200" b="1" i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Супт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3200" b="1" i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еля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Н.В.</a:t>
            </a:r>
            <a:b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               </a:t>
            </a:r>
            <a:r>
              <a:rPr lang="ru-RU" sz="3200" b="1" i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Дюрягина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Л.А.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280920" cy="1354162"/>
          </a:xfrm>
        </p:spPr>
        <p:txBody>
          <a:bodyPr/>
          <a:lstStyle/>
          <a:p>
            <a:pPr algn="l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Факторы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мешающие адаптации ребенка 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 детскому саду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:</a:t>
            </a:r>
            <a:endParaRPr lang="ru-RU" sz="36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7272808" cy="495458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dirty="0">
                <a:latin typeface="Comic Sans MS" pitchFamily="66" charset="0"/>
                <a:cs typeface="Times New Roman" pitchFamily="18" charset="0"/>
              </a:rPr>
              <a:t>Слишком сильная зависимость ребёнка </a:t>
            </a: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от мамы, чрезмерная </a:t>
            </a:r>
            <a:r>
              <a:rPr lang="ru-RU" sz="2400" dirty="0">
                <a:latin typeface="Comic Sans MS" pitchFamily="66" charset="0"/>
                <a:cs typeface="Times New Roman" pitchFamily="18" charset="0"/>
              </a:rPr>
              <a:t>тревожность родителей</a:t>
            </a: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;</a:t>
            </a:r>
            <a:endParaRPr lang="en-US" sz="2400" dirty="0" smtClean="0">
              <a:latin typeface="Comic Sans MS" pitchFamily="66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Comic Sans MS" pitchFamily="66" charset="0"/>
                <a:cs typeface="Times New Roman" pitchFamily="18" charset="0"/>
              </a:rPr>
              <a:t>Отсутствие опыта общения с незнакомыми детьми и взрослыми</a:t>
            </a: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.</a:t>
            </a:r>
            <a:endParaRPr lang="ru-RU" sz="2400" dirty="0">
              <a:latin typeface="Comic Sans MS" pitchFamily="66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Неумение занять себя на некоторое время игрушкой, игрой, рассматриванием картинок в книжках;</a:t>
            </a:r>
            <a:endParaRPr lang="en-US" sz="2400" dirty="0" smtClean="0">
              <a:latin typeface="Comic Sans MS" pitchFamily="66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Comic Sans MS" pitchFamily="66" charset="0"/>
                <a:cs typeface="Times New Roman" pitchFamily="18" charset="0"/>
              </a:rPr>
              <a:t>Наличие у ребенка своеобразных </a:t>
            </a: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привычек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err="1" smtClean="0">
                <a:latin typeface="Comic Sans MS" pitchFamily="66" charset="0"/>
                <a:cs typeface="Times New Roman" pitchFamily="18" charset="0"/>
              </a:rPr>
              <a:t>Несформированность</a:t>
            </a: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 элементарных навыков самообслуживания.</a:t>
            </a:r>
            <a:endParaRPr lang="ru-RU" sz="2400" dirty="0">
              <a:latin typeface="Comic Sans MS" pitchFamily="66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Болезненность </a:t>
            </a:r>
            <a:r>
              <a:rPr lang="ru-RU" sz="2400" dirty="0">
                <a:latin typeface="Comic Sans MS" pitchFamily="66" charset="0"/>
                <a:cs typeface="Times New Roman" pitchFamily="18" charset="0"/>
              </a:rPr>
              <a:t>малыша;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Рассогласование режимов дня дома и в детском саду.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21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280920" cy="1354162"/>
          </a:xfrm>
        </p:spPr>
        <p:txBody>
          <a:bodyPr/>
          <a:lstStyle/>
          <a:p>
            <a:pPr algn="l"/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Признаки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дезадаптации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:</a:t>
            </a:r>
            <a:endParaRPr lang="ru-RU" sz="36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7272808" cy="495458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800" dirty="0">
                <a:latin typeface="Comic Sans MS" pitchFamily="66" charset="0"/>
                <a:cs typeface="Times New Roman" pitchFamily="18" charset="0"/>
              </a:rPr>
              <a:t>Нарушение </a:t>
            </a:r>
            <a:r>
              <a:rPr lang="ru-RU" sz="2800" dirty="0" smtClean="0">
                <a:latin typeface="Comic Sans MS" pitchFamily="66" charset="0"/>
                <a:cs typeface="Times New Roman" pitchFamily="18" charset="0"/>
              </a:rPr>
              <a:t>сна</a:t>
            </a:r>
            <a:r>
              <a:rPr lang="ru-RU" sz="2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Comic Sans MS" pitchFamily="66" charset="0"/>
                <a:cs typeface="Times New Roman" pitchFamily="18" charset="0"/>
              </a:rPr>
              <a:t>(плохо засыпает, тревожен во сне)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Comic Sans MS" pitchFamily="66" charset="0"/>
                <a:cs typeface="Times New Roman" pitchFamily="18" charset="0"/>
              </a:rPr>
              <a:t>Нарушение </a:t>
            </a:r>
            <a:r>
              <a:rPr lang="ru-RU" sz="2800" dirty="0">
                <a:latin typeface="Comic Sans MS" pitchFamily="66" charset="0"/>
                <a:cs typeface="Times New Roman" pitchFamily="18" charset="0"/>
              </a:rPr>
              <a:t>аппетита, </a:t>
            </a:r>
            <a:r>
              <a:rPr lang="ru-RU" sz="2800" dirty="0" smtClean="0">
                <a:latin typeface="Comic Sans MS" pitchFamily="66" charset="0"/>
                <a:cs typeface="Times New Roman" pitchFamily="18" charset="0"/>
              </a:rPr>
              <a:t>снижение веса.</a:t>
            </a:r>
            <a:endParaRPr lang="ru-RU" sz="2800" dirty="0">
              <a:latin typeface="Comic Sans MS" pitchFamily="66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latin typeface="Comic Sans MS" pitchFamily="66" charset="0"/>
                <a:cs typeface="Times New Roman" pitchFamily="18" charset="0"/>
              </a:rPr>
              <a:t>Появление вялости, капризности</a:t>
            </a:r>
            <a:r>
              <a:rPr lang="ru-RU" sz="2800" dirty="0" smtClean="0">
                <a:latin typeface="Comic Sans MS" pitchFamily="66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Comic Sans MS" pitchFamily="66" charset="0"/>
                <a:cs typeface="Times New Roman" pitchFamily="18" charset="0"/>
              </a:rPr>
              <a:t>Падение уровня речевой активности</a:t>
            </a:r>
            <a:endParaRPr lang="ru-RU" sz="2800" dirty="0">
              <a:latin typeface="Comic Sans MS" pitchFamily="66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latin typeface="Comic Sans MS" pitchFamily="66" charset="0"/>
                <a:cs typeface="Times New Roman" pitchFamily="18" charset="0"/>
              </a:rPr>
              <a:t>Появление агрессивности, </a:t>
            </a:r>
            <a:r>
              <a:rPr lang="ru-RU" sz="2800" dirty="0" smtClean="0">
                <a:latin typeface="Comic Sans MS" pitchFamily="66" charset="0"/>
                <a:cs typeface="Times New Roman" pitchFamily="18" charset="0"/>
              </a:rPr>
              <a:t>частая  смена настроения;</a:t>
            </a:r>
            <a:endParaRPr lang="ru-RU" sz="2800" dirty="0">
              <a:latin typeface="Comic Sans MS" pitchFamily="66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Comic Sans MS" pitchFamily="66" charset="0"/>
                <a:cs typeface="Times New Roman" pitchFamily="18" charset="0"/>
              </a:rPr>
              <a:t>Частые респираторные заболевания.</a:t>
            </a:r>
            <a:endParaRPr lang="en-US" sz="2800" dirty="0" smtClean="0"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12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280920" cy="1354162"/>
          </a:xfrm>
        </p:spPr>
        <p:txBody>
          <a:bodyPr/>
          <a:lstStyle/>
          <a:p>
            <a:pPr algn="l"/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Признаки успешной адаптации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ребенка 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 детском саду.</a:t>
            </a:r>
            <a:endParaRPr lang="ru-RU" sz="36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395536" y="1897340"/>
            <a:ext cx="7272808" cy="495458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Глубокий сон.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Хороший аппетит дома и в детском саду.</a:t>
            </a:r>
            <a:endParaRPr lang="ru-RU" sz="2400" dirty="0">
              <a:latin typeface="Comic Sans MS" pitchFamily="66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Comic Sans MS" pitchFamily="66" charset="0"/>
                <a:cs typeface="Times New Roman" pitchFamily="18" charset="0"/>
              </a:rPr>
              <a:t>Нормальное поведение, </a:t>
            </a: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(дома </a:t>
            </a:r>
            <a:r>
              <a:rPr lang="ru-RU" sz="2400" dirty="0">
                <a:latin typeface="Comic Sans MS" pitchFamily="66" charset="0"/>
                <a:cs typeface="Times New Roman" pitchFamily="18" charset="0"/>
              </a:rPr>
              <a:t>ведёт себя как обычно не цепляется за маму, не бегает, не капризничает и т.д</a:t>
            </a: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.)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Бодрое </a:t>
            </a:r>
            <a:r>
              <a:rPr lang="ru-RU" sz="2400" dirty="0">
                <a:latin typeface="Comic Sans MS" pitchFamily="66" charset="0"/>
                <a:cs typeface="Times New Roman" pitchFamily="18" charset="0"/>
              </a:rPr>
              <a:t>эмоциональное состояние</a:t>
            </a: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 Полное </a:t>
            </a:r>
            <a:r>
              <a:rPr lang="ru-RU" sz="2400" dirty="0">
                <a:latin typeface="Comic Sans MS" pitchFamily="66" charset="0"/>
                <a:cs typeface="Times New Roman" pitchFamily="18" charset="0"/>
              </a:rPr>
              <a:t>восстановление имеющихся привычек и навыков, активное поведение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Желание </a:t>
            </a:r>
            <a:r>
              <a:rPr lang="ru-RU" sz="2400" dirty="0">
                <a:latin typeface="Comic Sans MS" pitchFamily="66" charset="0"/>
                <a:cs typeface="Times New Roman" pitchFamily="18" charset="0"/>
              </a:rPr>
              <a:t>идти в детский сад.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06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3071813"/>
            <a:ext cx="8158163" cy="348297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 сентябре-октябре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2024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года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 первую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младшую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группу «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Непоседы»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поступило 11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детей в возрасте с 2 до 3 лет. 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      Средняя посещаемость детей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Сентябрь </a:t>
            </a: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– 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Октябрь – </a:t>
            </a:r>
            <a:endParaRPr lang="ru-RU" sz="28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Ноябрь </a:t>
            </a: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– </a:t>
            </a:r>
          </a:p>
          <a:p>
            <a:pPr marL="0" indent="0">
              <a:buNone/>
            </a:pPr>
            <a:r>
              <a:rPr lang="ru-RU" sz="2800" dirty="0" smtClean="0">
                <a:latin typeface="Comic Sans MS" pitchFamily="66" charset="0"/>
              </a:rPr>
              <a:t>1детей </a:t>
            </a:r>
            <a:r>
              <a:rPr lang="ru-RU" sz="2800" dirty="0" smtClean="0">
                <a:latin typeface="Comic Sans MS" pitchFamily="66" charset="0"/>
              </a:rPr>
              <a:t>прошли адаптацию в легкой степени и средней степени тяжести.</a:t>
            </a:r>
          </a:p>
          <a:p>
            <a:pPr marL="0" indent="0">
              <a:buNone/>
            </a:pPr>
            <a:r>
              <a:rPr lang="ru-RU" sz="2800" dirty="0" smtClean="0">
                <a:latin typeface="Comic Sans MS" pitchFamily="66" charset="0"/>
              </a:rPr>
              <a:t>1 ребенок- в процессе адаптации (поступил в конце октября)</a:t>
            </a:r>
          </a:p>
          <a:p>
            <a:pPr marL="0" indent="0">
              <a:buNone/>
            </a:pPr>
            <a:endParaRPr lang="ru-RU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57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1683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Фотоотчет «Адаптация к условиям ДОУ»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856"/>
            <a:ext cx="3366374" cy="448849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128691" cy="3096518"/>
          </a:xfrm>
        </p:spPr>
      </p:pic>
    </p:spTree>
    <p:extLst>
      <p:ext uri="{BB962C8B-B14F-4D97-AF65-F5344CB8AC3E}">
        <p14:creationId xmlns:p14="http://schemas.microsoft.com/office/powerpoint/2010/main" val="332937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76872"/>
            <a:ext cx="2778956" cy="37052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2465512"/>
            <a:ext cx="432048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2862318" cy="38164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1880" y="4293096"/>
            <a:ext cx="5364088" cy="23662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7984" y="1916832"/>
            <a:ext cx="321427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3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8880"/>
            <a:ext cx="2808312" cy="37444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780928"/>
            <a:ext cx="2700300" cy="3600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276872"/>
            <a:ext cx="2769772" cy="369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2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07"/>
          <a:stretch/>
        </p:blipFill>
        <p:spPr>
          <a:xfrm>
            <a:off x="467544" y="4509120"/>
            <a:ext cx="3528505" cy="216024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9792" y="2348880"/>
            <a:ext cx="4563801" cy="41044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1916832"/>
            <a:ext cx="2592288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4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ru-RU" sz="2800" b="1" i="1" dirty="0">
                <a:solidFill>
                  <a:srgbClr val="C00000"/>
                </a:solidFill>
                <a:latin typeface="Comic Sans MS" pitchFamily="66" charset="0"/>
              </a:rPr>
              <a:t>Детский сад - новый период в жизни ребенка. Для него это, прежде всего, первый опыт коллективного общения. Новую обстановку, незнакомых людей не все дети принимают сразу и без проблем. Большинство из них реагируют на детский сад плачем. Одни легко входят в группу, но плачут вечером дома, другие - соглашаются идти в детский сад с утра, а перед входом в группу начинают капризничать и плакать.</a:t>
            </a:r>
            <a:br>
              <a:rPr lang="ru-RU" sz="2800" b="1" i="1" dirty="0">
                <a:solidFill>
                  <a:srgbClr val="C00000"/>
                </a:solidFill>
                <a:latin typeface="Comic Sans MS" pitchFamily="66" charset="0"/>
              </a:rPr>
            </a:br>
            <a:endParaRPr lang="ru-RU" sz="2800" b="1" i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21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8024" y="2348880"/>
            <a:ext cx="3972878" cy="3888432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1988840"/>
            <a:ext cx="3987160" cy="24160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509120"/>
            <a:ext cx="2837578" cy="212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1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_20191119_16282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83568" y="2564904"/>
            <a:ext cx="3024336" cy="3619210"/>
          </a:xfrm>
          <a:prstGeom prst="rect">
            <a:avLst/>
          </a:prstGeom>
        </p:spPr>
      </p:pic>
      <p:pic>
        <p:nvPicPr>
          <p:cNvPr id="4" name="Содержимое 3" descr="IMG_20191120_101539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499992" y="4293096"/>
            <a:ext cx="3972609" cy="2230773"/>
          </a:xfrm>
          <a:prstGeom prst="rect">
            <a:avLst/>
          </a:prstGeom>
        </p:spPr>
      </p:pic>
      <p:pic>
        <p:nvPicPr>
          <p:cNvPr id="6" name="Содержимое 3" descr="IMG_20191101_074346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5976" y="1988840"/>
            <a:ext cx="420109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20191106_09193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5536" y="1916832"/>
            <a:ext cx="2653350" cy="47251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3928" y="2060847"/>
            <a:ext cx="4539664" cy="4313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91028_14350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563888" y="2060848"/>
            <a:ext cx="5385805" cy="3024336"/>
          </a:xfrm>
        </p:spPr>
      </p:pic>
      <p:pic>
        <p:nvPicPr>
          <p:cNvPr id="7" name="Рисунок 6" descr="IMG_20191101_08322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3573016"/>
            <a:ext cx="5436096" cy="3052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2420888"/>
            <a:ext cx="2736304" cy="37461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492896"/>
            <a:ext cx="2796872" cy="37291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492896"/>
            <a:ext cx="275430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6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4" y="2132856"/>
            <a:ext cx="3394472" cy="271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8064" y="2060848"/>
            <a:ext cx="3507971" cy="2787260"/>
          </a:xfrm>
          <a:prstGeom prst="rect">
            <a:avLst/>
          </a:prstGeom>
        </p:spPr>
      </p:pic>
      <p:pic>
        <p:nvPicPr>
          <p:cNvPr id="6" name="Рисунок 5" descr="IMG_20191114_10214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339752" y="4149080"/>
            <a:ext cx="4509454" cy="2532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869160"/>
            <a:ext cx="9144000" cy="198884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СПАСИБО ЗА ВНИМАНИЕ !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IMG_20191106_09023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013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Адаптация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-это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процесс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эффективного взаимодействия организма с окружающей средой, который может осуществляться на разных уровнях (физиологическом, психологическом и социальном) и направляться на достижение равновесия в системе «ребенок-среда»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45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680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Уровни адаптации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Физиологический уровень </a:t>
            </a:r>
            <a:r>
              <a:rPr lang="ru-RU" sz="2400" dirty="0" smtClean="0"/>
              <a:t>- связан с приспособлением организма к условиям среды: температуре, освещенности, влажности, запахам и т.д.</a:t>
            </a:r>
          </a:p>
          <a:p>
            <a:r>
              <a:rPr lang="ru-RU" sz="2400" dirty="0" smtClean="0"/>
              <a:t>Адаптация на физиологическом уровне предполагает согласование жизненных ритмов ребенка и режимных моментов в условиях детского сада и дома.</a:t>
            </a:r>
          </a:p>
          <a:p>
            <a:r>
              <a:rPr lang="ru-RU" sz="2400" dirty="0" err="1" smtClean="0"/>
              <a:t>Неадаптированность</a:t>
            </a:r>
            <a:r>
              <a:rPr lang="ru-RU" sz="2400" dirty="0" smtClean="0"/>
              <a:t> на физиологическом уровне сопровождается у ребенка  нарушениями физиологических  состояний: нарушением сна, отказа от пищи или повышением аппетита, нерегулируемым мочеиспусканием и актами дефекации, повышенным уровнем тревожности и психоэмоциональной напряженности.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0778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</a:rPr>
              <a:t>Социально-психологический </a:t>
            </a:r>
            <a:r>
              <a:rPr lang="ru-RU" sz="2400" b="1" dirty="0" smtClean="0">
                <a:solidFill>
                  <a:srgbClr val="C00000"/>
                </a:solidFill>
              </a:rPr>
              <a:t>уровень </a:t>
            </a:r>
            <a:r>
              <a:rPr lang="ru-RU" sz="2400" dirty="0" smtClean="0"/>
              <a:t>адаптации предполагает приспособление ребенка к существованию в социуме в соответствие с требованиями данного социума и согласование этих требований с собственными потребностями и интересами</a:t>
            </a:r>
            <a:r>
              <a:rPr lang="ru-RU" sz="2400" dirty="0"/>
              <a:t>. </a:t>
            </a:r>
            <a:r>
              <a:rPr lang="ru-RU" sz="2400" dirty="0" smtClean="0"/>
              <a:t>Это </a:t>
            </a:r>
            <a:r>
              <a:rPr lang="ru-RU" sz="2400" dirty="0"/>
              <a:t>вхождение ребенка в коллектив сверстников (социальную группу), принятие норм, правил поведения в обществе, приспособление к условиям пребывания в процессе которого формируется самосознание и ролевое поведение, способность к самоконтролю, самообслуживанию, адекватных связей с окружающим.</a:t>
            </a:r>
          </a:p>
          <a:p>
            <a:pPr marL="0" indent="0">
              <a:buNone/>
            </a:pPr>
            <a:r>
              <a:rPr lang="ru-RU" sz="2400"/>
              <a:t/>
            </a:r>
            <a:br>
              <a:rPr lang="ru-RU" sz="2400"/>
            </a:b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85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400" y="3573016"/>
            <a:ext cx="7848872" cy="1872208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При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легкой степени ребенок адаптируется к новой обстановке несколько недель, без видимых изменений в поведении и без особых хлопот для родителей и воспитателей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.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При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адаптации средней тяжести ребенок адаптируется к новому коллективу больше месяца и может заболеть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.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</a:b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/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</a:b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При тяжелой степени адаптация протекает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более двух месяцев,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малыш часто и подолгу болеет, резко нарушается его поведение и эмоциональное состояние.</a:t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</a:b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/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</a:b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0"/>
            <a:ext cx="7560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Существует 3 степени адаптации ребенка</a:t>
            </a:r>
            <a:br>
              <a:rPr lang="ru-RU" sz="2400" b="1" dirty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 к условиям ДОУ…</a:t>
            </a:r>
            <a:br>
              <a:rPr lang="ru-RU" sz="2400" b="1" dirty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258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Задачи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адаптационного периода.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1714500"/>
            <a:ext cx="6143625" cy="495458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Оказывать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квалифицированную,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консультативную и практическую помощь родителям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уходу за ребенком, проблемам его воспитания, развития и адаптации к ДОУ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Вырабатывать единый стиль воспитания и общения с ребенком в ДОУ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семье.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ребенка чувства защищенности и внутренней свободы, доверия к окружающему миру.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Сохранение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укрепление физического 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психического здоровья ребенка в изменившихся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условиях.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Активизировать и обогащать воспитательные умения родителей, поддерживать их уверенность в собственных педагогических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возможностях.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7812360" cy="3168352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Работа с родителями в период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адаптации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400" b="1" dirty="0">
                <a:latin typeface="Comic Sans MS" pitchFamily="66" charset="0"/>
              </a:rPr>
              <a:t>Задачи</a:t>
            </a:r>
            <a:r>
              <a:rPr lang="ru-RU" sz="2400" dirty="0">
                <a:latin typeface="Comic Sans MS" pitchFamily="66" charset="0"/>
              </a:rPr>
              <a:t>: показать родителям значимость проблемы адаптации и возможности её решения; предупреждать возможную передачу тревоги </a:t>
            </a:r>
            <a:r>
              <a:rPr lang="ru-RU" sz="2400" dirty="0" smtClean="0">
                <a:latin typeface="Comic Sans MS" pitchFamily="66" charset="0"/>
              </a:rPr>
              <a:t>и нервного </a:t>
            </a:r>
            <a:r>
              <a:rPr lang="ru-RU" sz="2400" dirty="0">
                <a:latin typeface="Comic Sans MS" pitchFamily="66" charset="0"/>
              </a:rPr>
              <a:t>возбуждения </a:t>
            </a:r>
            <a:r>
              <a:rPr lang="ru-RU" sz="2400" dirty="0" smtClean="0">
                <a:latin typeface="Comic Sans MS" pitchFamily="66" charset="0"/>
              </a:rPr>
              <a:t>от матери ребенку.</a:t>
            </a:r>
            <a:endParaRPr lang="ru-RU" sz="4800" dirty="0" smtClean="0">
              <a:latin typeface="Comic Sans MS" pitchFamily="66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79512" y="3429000"/>
            <a:ext cx="6143625" cy="495458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Comic Sans MS" pitchFamily="66" charset="0"/>
                <a:cs typeface="Times New Roman" pitchFamily="18" charset="0"/>
              </a:rPr>
              <a:t>Родительское собрание.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latin typeface="Comic Sans MS" pitchFamily="66" charset="0"/>
                <a:cs typeface="Times New Roman" pitchFamily="18" charset="0"/>
              </a:rPr>
              <a:t>Уголок для </a:t>
            </a:r>
            <a:r>
              <a:rPr lang="ru-RU" sz="2800" dirty="0" smtClean="0">
                <a:latin typeface="Comic Sans MS" pitchFamily="66" charset="0"/>
                <a:cs typeface="Times New Roman" pitchFamily="18" charset="0"/>
              </a:rPr>
              <a:t>родителей с наглядной информацией.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Comic Sans MS" pitchFamily="66" charset="0"/>
                <a:cs typeface="Times New Roman" pitchFamily="18" charset="0"/>
              </a:rPr>
              <a:t>Папки-передвижки.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Comic Sans MS" pitchFamily="66" charset="0"/>
                <a:cs typeface="Times New Roman" pitchFamily="18" charset="0"/>
              </a:rPr>
              <a:t>Индивидуальные беседы  и консультации.</a:t>
            </a:r>
          </a:p>
        </p:txBody>
      </p:sp>
    </p:spTree>
    <p:extLst>
      <p:ext uri="{BB962C8B-B14F-4D97-AF65-F5344CB8AC3E}">
        <p14:creationId xmlns:p14="http://schemas.microsoft.com/office/powerpoint/2010/main" val="282945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Формы работы с детьми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6143625" cy="502659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dirty="0">
                <a:latin typeface="Comic Sans MS" pitchFamily="66" charset="0"/>
                <a:cs typeface="Times New Roman" pitchFamily="18" charset="0"/>
              </a:rPr>
              <a:t>Элементы телесной терапии (обнять, </a:t>
            </a: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приласкать),ласковое слово, доброжелательный тон.</a:t>
            </a:r>
            <a:endParaRPr lang="en-US" sz="2400" dirty="0" smtClean="0">
              <a:latin typeface="Comic Sans MS" pitchFamily="66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Ситуационные </a:t>
            </a:r>
            <a:r>
              <a:rPr lang="ru-RU" sz="2400" dirty="0">
                <a:latin typeface="Comic Sans MS" pitchFamily="66" charset="0"/>
                <a:cs typeface="Times New Roman" pitchFamily="18" charset="0"/>
              </a:rPr>
              <a:t>игры </a:t>
            </a: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(игры с мячом, с машинками, с пирамидкой, с кубиками, с конструктором и т.д.)</a:t>
            </a:r>
            <a:endParaRPr lang="en-US" sz="2400" dirty="0" smtClean="0">
              <a:latin typeface="Comic Sans MS" pitchFamily="66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Comic Sans MS" pitchFamily="66" charset="0"/>
                <a:cs typeface="Times New Roman" pitchFamily="18" charset="0"/>
              </a:rPr>
              <a:t>Сказкотерапия</a:t>
            </a:r>
            <a:r>
              <a:rPr lang="ru-RU" sz="24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, музыкотерапия </a:t>
            </a:r>
            <a:endParaRPr lang="en-US" sz="2400" dirty="0" smtClean="0">
              <a:latin typeface="Comic Sans MS" pitchFamily="66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Игровые </a:t>
            </a:r>
            <a:r>
              <a:rPr lang="ru-RU" sz="2400" dirty="0">
                <a:latin typeface="Comic Sans MS" pitchFamily="66" charset="0"/>
                <a:cs typeface="Times New Roman" pitchFamily="18" charset="0"/>
              </a:rPr>
              <a:t>взаимодействия с ребенком </a:t>
            </a: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(пальчиковые игры, хороводные игры)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Использование фольклора (песенки, </a:t>
            </a:r>
            <a:r>
              <a:rPr lang="ru-RU" sz="2400" dirty="0" err="1" smtClean="0">
                <a:latin typeface="Comic Sans MS" pitchFamily="66" charset="0"/>
                <a:cs typeface="Times New Roman" pitchFamily="18" charset="0"/>
              </a:rPr>
              <a:t>потешки</a:t>
            </a: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Comic Sans MS" pitchFamily="66" charset="0"/>
                <a:cs typeface="Times New Roman" pitchFamily="18" charset="0"/>
              </a:rPr>
              <a:t>утешки</a:t>
            </a: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,</a:t>
            </a: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колыбельные и </a:t>
            </a:r>
            <a:r>
              <a:rPr lang="ru-RU" sz="2400" dirty="0" err="1">
                <a:latin typeface="Comic Sans MS" pitchFamily="66" charset="0"/>
                <a:cs typeface="Times New Roman" pitchFamily="18" charset="0"/>
              </a:rPr>
              <a:t>т</a:t>
            </a:r>
            <a:r>
              <a:rPr lang="ru-RU" sz="2400" dirty="0" err="1" smtClean="0">
                <a:latin typeface="Comic Sans MS" pitchFamily="66" charset="0"/>
                <a:cs typeface="Times New Roman" pitchFamily="18" charset="0"/>
              </a:rPr>
              <a:t>.д</a:t>
            </a: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) в режимных моментах.</a:t>
            </a:r>
            <a:endParaRPr lang="en-US" sz="2400" dirty="0" smtClean="0"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13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635</TotalTime>
  <Words>696</Words>
  <Application>Microsoft Office PowerPoint</Application>
  <PresentationFormat>Экран (4:3)</PresentationFormat>
  <Paragraphs>59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Comic Sans MS</vt:lpstr>
      <vt:lpstr>Times New Roman</vt:lpstr>
      <vt:lpstr>Wingdings</vt:lpstr>
      <vt:lpstr>лица</vt:lpstr>
      <vt:lpstr> Адапт ация дет ей к условиям дет ского сада гр. «Непоседы» воспит атели: Супт еля Н.В.                 Дюрягина Л.А.</vt:lpstr>
      <vt:lpstr>Презентация PowerPoint</vt:lpstr>
      <vt:lpstr>Презентация PowerPoint</vt:lpstr>
      <vt:lpstr>Уровни адаптации</vt:lpstr>
      <vt:lpstr>Презентация PowerPoint</vt:lpstr>
      <vt:lpstr>При легкой степени ребенок адаптируется к новой обстановке несколько недель, без видимых изменений в поведении и без особых хлопот для родителей и воспитателей.  При адаптации средней тяжести ребенок адаптируется к новому коллективу больше месяца и может заболеть.  При тяжелой степени адаптация протекает более двух месяцев, малыш часто и подолгу болеет, резко нарушается его поведение и эмоциональное состояние.  </vt:lpstr>
      <vt:lpstr>Задачи адаптационного периода.</vt:lpstr>
      <vt:lpstr>Работа с родителями в период адаптации Задачи: показать родителям значимость проблемы адаптации и возможности её решения; предупреждать возможную передачу тревоги и нервного возбуждения от матери ребенку.</vt:lpstr>
      <vt:lpstr>Формы работы с детьми</vt:lpstr>
      <vt:lpstr>Факторы, мешающие адаптации ребенка к детскому саду:</vt:lpstr>
      <vt:lpstr>Признаки дезадаптации:</vt:lpstr>
      <vt:lpstr>Признаки успешной адаптации ребенка в детском саду.</vt:lpstr>
      <vt:lpstr>Презентация PowerPoint</vt:lpstr>
      <vt:lpstr>Презентация PowerPoint</vt:lpstr>
      <vt:lpstr>Фотоотчет «Адаптация к условиям ДОУ»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jul</dc:creator>
  <cp:lastModifiedBy>User</cp:lastModifiedBy>
  <cp:revision>59</cp:revision>
  <dcterms:created xsi:type="dcterms:W3CDTF">2016-05-11T09:30:30Z</dcterms:created>
  <dcterms:modified xsi:type="dcterms:W3CDTF">2024-11-26T09:49:04Z</dcterms:modified>
</cp:coreProperties>
</file>